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Poppins"/>
      <p:regular r:id="rId15"/>
      <p:bold r:id="rId16"/>
      <p:italic r:id="rId17"/>
      <p:boldItalic r:id="rId18"/>
    </p:embeddedFont>
    <p:embeddedFont>
      <p:font typeface="Montserrat Light"/>
      <p:regular r:id="rId19"/>
      <p:bold r:id="rId20"/>
      <p:italic r:id="rId21"/>
      <p:boldItalic r:id="rId22"/>
    </p:embeddedFont>
    <p:embeddedFont>
      <p:font typeface="Poppins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AB2A2DA-C163-48B3-8FF6-6885215A5AED}">
  <a:tblStyle styleId="{9AB2A2DA-C163-48B3-8FF6-6885215A5A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Light-bold.fntdata"/><Relationship Id="rId11" Type="http://schemas.openxmlformats.org/officeDocument/2006/relationships/slide" Target="slides/slide5.xml"/><Relationship Id="rId22" Type="http://schemas.openxmlformats.org/officeDocument/2006/relationships/font" Target="fonts/MontserratLight-boldItalic.fntdata"/><Relationship Id="rId10" Type="http://schemas.openxmlformats.org/officeDocument/2006/relationships/slide" Target="slides/slide4.xml"/><Relationship Id="rId21" Type="http://schemas.openxmlformats.org/officeDocument/2006/relationships/font" Target="fonts/MontserratLight-italic.fntdata"/><Relationship Id="rId13" Type="http://schemas.openxmlformats.org/officeDocument/2006/relationships/slide" Target="slides/slide7.xml"/><Relationship Id="rId24" Type="http://schemas.openxmlformats.org/officeDocument/2006/relationships/font" Target="fonts/PoppinsExtraBold-boldItalic.fntdata"/><Relationship Id="rId12" Type="http://schemas.openxmlformats.org/officeDocument/2006/relationships/slide" Target="slides/slide6.xml"/><Relationship Id="rId23" Type="http://schemas.openxmlformats.org/officeDocument/2006/relationships/font" Target="fonts/Poppins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Poppins-regular.fntdata"/><Relationship Id="rId14" Type="http://schemas.openxmlformats.org/officeDocument/2006/relationships/slide" Target="slides/slide8.xml"/><Relationship Id="rId17" Type="http://schemas.openxmlformats.org/officeDocument/2006/relationships/font" Target="fonts/Poppins-italic.fntdata"/><Relationship Id="rId16" Type="http://schemas.openxmlformats.org/officeDocument/2006/relationships/font" Target="fonts/Poppins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MontserratLight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oppi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c34b979f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c34b979f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c34b979f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c34b979f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0c34b979f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0c34b979f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c34b979f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c34b979f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0c34b979f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0c34b979f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c34b979f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c34b979f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0c34b979f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0c34b979f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0c34b979f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0c34b979f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www.youtube.com/watch?v=fxe6qev-bno" TargetMode="External"/><Relationship Id="rId6" Type="http://schemas.openxmlformats.org/officeDocument/2006/relationships/hyperlink" Target="https://www.youtube.com/watch?v=xYBclb-sYQ4" TargetMode="External"/><Relationship Id="rId7" Type="http://schemas.openxmlformats.org/officeDocument/2006/relationships/hyperlink" Target="https://www.duniailkom.com/tutorial-belajar-mysql-dan-index-artikel-mysql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MYSQL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MYSQL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662650" y="1478700"/>
            <a:ext cx="44808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Deskripsi</a:t>
            </a:r>
            <a:endParaRPr b="1"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MySQL adalah sebuah DBMS (Database Management System) menggunakan perintah SQL (Structured Query Language) yang banyak digunakan saat ini dalam pembuatan aplikasi berbasis website. 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Manfaat</a:t>
            </a:r>
            <a:endParaRPr b="1"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Secara garis besar, fungsi dari MySQL adalah untuk membuat dan mengelola database pada sisi server yang memuat berbagai informasi dengan menggunakan bahasa SQL. 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6175" y="2005674"/>
            <a:ext cx="1629001" cy="11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5832100" y="1478700"/>
            <a:ext cx="316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Aplikasi yang dibutuhkan</a:t>
            </a:r>
            <a:endParaRPr b="1"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Referensi Belajar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662650" y="1478700"/>
            <a:ext cx="76470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https://www.youtube.com/watch?v=fxe6qev-bno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https://www.youtube.com/watch?v=xYBclb-sYQ4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https://www.duniailkom.com/tutorial-belajar-mysql-dan-index-artikel-mysql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TYPE DATA DAN </a:t>
            </a:r>
            <a:b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</a:b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PRIMARY KEY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String Data Types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graphicFrame>
        <p:nvGraphicFramePr>
          <p:cNvPr id="103" name="Google Shape;103;p18"/>
          <p:cNvGraphicFramePr/>
          <p:nvPr/>
        </p:nvGraphicFramePr>
        <p:xfrm>
          <a:off x="952500" y="17438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{9AB2A2DA-C163-48B3-8FF6-6885215A5AED}</a:tableStyleId>
              </a:tblPr>
              <a:tblGrid>
                <a:gridCol w="1999650"/>
                <a:gridCol w="5239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CHAR(size)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FIXED length string (can contain letters, numbers, and special characters). The </a:t>
                      </a:r>
                      <a:r>
                        <a:rPr i="1"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specifies the column length in characters - can be from 0 to 255. Default is 1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VARCHAR(size)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VARIABLE length string (can contain letters, numbers, and special characters). The </a:t>
                      </a:r>
                      <a:r>
                        <a:rPr i="1"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specifies the maximum column length in characters - can be from 0 to 65535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BINARY(size)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Equal to CHAR(), but stores binary byte strings. The </a:t>
                      </a:r>
                      <a:r>
                        <a:rPr i="1"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specifies the column length in bytes. Default is 1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VARBINARY(size)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Equal to VARCHAR(), but stores binary byte strings. The </a:t>
                      </a:r>
                      <a:r>
                        <a:rPr i="1"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specifies the maximum column length in bytes.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TINYBLOB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For BLOBs (Binary Large Objects). Max length: 255 bytes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TINYTEXT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Holds a string with a maximum length of 255 characters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4" name="Google Shape;104;p18"/>
          <p:cNvSpPr txBox="1"/>
          <p:nvPr/>
        </p:nvSpPr>
        <p:spPr>
          <a:xfrm>
            <a:off x="2549675" y="1163149"/>
            <a:ext cx="4242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https://www.w3schools.com/sql/sql_datatypes.asp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Numeric Data Types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graphicFrame>
        <p:nvGraphicFramePr>
          <p:cNvPr id="112" name="Google Shape;112;p19"/>
          <p:cNvGraphicFramePr/>
          <p:nvPr/>
        </p:nvGraphicFramePr>
        <p:xfrm>
          <a:off x="952500" y="17438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{9AB2A2DA-C163-48B3-8FF6-6885215A5AED}</a:tableStyleId>
              </a:tblPr>
              <a:tblGrid>
                <a:gridCol w="1999650"/>
                <a:gridCol w="5239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BIT(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bit-value type. The number of bits per value is specified in 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. The 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can hold a value from 1 to 64. The default value for 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is 1.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TINYINT(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very small integer. Signed range is from -128 to 127. Unsigned range is from 0 to 255. The 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specifies the maximum display width (which is 255)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BOOL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Zero is considered as false, nonzero values are considered as true.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BOOLEAN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Equal to BOOL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SMALLINT(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small integer. Signed range is from -32768 to 32767. Unsigned range is from 0 to 65535. The 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specifies the maximum display width (which is 255)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MEDIUMINT(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medium integer. Signed range is from -8388608 to 8388607. Unsigned range is from 0 to 16777215. The 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specifies the maximum display width (which is 255)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3" name="Google Shape;113;p19"/>
          <p:cNvSpPr txBox="1"/>
          <p:nvPr/>
        </p:nvSpPr>
        <p:spPr>
          <a:xfrm>
            <a:off x="2549675" y="1163149"/>
            <a:ext cx="4242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https://www.w3schools.com/sql/sql_datatypes.asp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Date and Time Data Types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graphicFrame>
        <p:nvGraphicFramePr>
          <p:cNvPr id="121" name="Google Shape;121;p20"/>
          <p:cNvGraphicFramePr/>
          <p:nvPr/>
        </p:nvGraphicFramePr>
        <p:xfrm>
          <a:off x="952500" y="17438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{9AB2A2DA-C163-48B3-8FF6-6885215A5AED}</a:tableStyleId>
              </a:tblPr>
              <a:tblGrid>
                <a:gridCol w="1999650"/>
                <a:gridCol w="5239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DATE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date. Format: YYYY-MM-DD. The supported range is from '1000-01-01' to '9999-12-31'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DATETIME(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fsp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date and time combination. Format: YYYY-MM-DD hh:mm:ss. The supported range is from '1000-01-01 00:00:00' to '9999-12-31 23:59:59'. 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TIMESTAMP(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fsp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timestamp. TIMESTAMP values are stored as the number of seconds since the Unix epoch ('1970-01-01 00:00:00' UTC). Format: YYYY-MM-DD hh:mm:ss. 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TIME(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fsp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time. Format: hh:mm:ss. The supported range is from '-838:59:59' to '838:59:59'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YEAR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year in four-digit format. Values allowed in four-digit format: 1901 to 2155, and 0000.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MySQL 8.0 does not support year in two-digit format.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DATE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date. Format: YYYY-MM-DD. The supported range is from '1000-01-01' to '9999-12-31'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2" name="Google Shape;122;p20"/>
          <p:cNvSpPr txBox="1"/>
          <p:nvPr/>
        </p:nvSpPr>
        <p:spPr>
          <a:xfrm>
            <a:off x="2549675" y="1163149"/>
            <a:ext cx="4242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https://www.w3schools.com/sql/sql_datatypes.asp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Primary Key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662650" y="1478700"/>
            <a:ext cx="44808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Primary key adalah suatu nilai dalam basis data yang digunakan untuk mengidentifikasi suatu baris dalam tabel. Nilai dari primary key adalah unik.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sedangkan secara sederhananya, primary key dapat diartikan sebagai kolom yang berisi nilai unik, berfungsi sebagai identitas untuk membedakan setiap record yang ada pada tabel.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3775" y="1575075"/>
            <a:ext cx="2591975" cy="19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